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6"/>
  </p:notesMasterIdLst>
  <p:sldIdLst>
    <p:sldId id="256" r:id="rId2"/>
    <p:sldId id="337" r:id="rId3"/>
    <p:sldId id="338" r:id="rId4"/>
    <p:sldId id="287" r:id="rId5"/>
    <p:sldId id="288" r:id="rId6"/>
    <p:sldId id="339" r:id="rId7"/>
    <p:sldId id="340" r:id="rId8"/>
    <p:sldId id="289" r:id="rId9"/>
    <p:sldId id="290" r:id="rId10"/>
    <p:sldId id="341" r:id="rId11"/>
    <p:sldId id="342" r:id="rId12"/>
    <p:sldId id="343" r:id="rId13"/>
    <p:sldId id="291" r:id="rId14"/>
    <p:sldId id="292" r:id="rId15"/>
    <p:sldId id="293" r:id="rId16"/>
    <p:sldId id="294" r:id="rId17"/>
    <p:sldId id="283" r:id="rId18"/>
    <p:sldId id="282" r:id="rId19"/>
    <p:sldId id="284" r:id="rId20"/>
    <p:sldId id="285" r:id="rId21"/>
    <p:sldId id="286" r:id="rId22"/>
    <p:sldId id="295" r:id="rId23"/>
    <p:sldId id="296" r:id="rId24"/>
    <p:sldId id="297" r:id="rId25"/>
    <p:sldId id="298" r:id="rId26"/>
    <p:sldId id="299" r:id="rId27"/>
    <p:sldId id="300" r:id="rId28"/>
    <p:sldId id="303" r:id="rId29"/>
    <p:sldId id="304" r:id="rId30"/>
    <p:sldId id="305" r:id="rId31"/>
    <p:sldId id="306" r:id="rId32"/>
    <p:sldId id="307" r:id="rId33"/>
    <p:sldId id="308" r:id="rId34"/>
    <p:sldId id="309" r:id="rId35"/>
    <p:sldId id="310" r:id="rId36"/>
    <p:sldId id="334" r:id="rId37"/>
    <p:sldId id="335" r:id="rId38"/>
    <p:sldId id="311" r:id="rId39"/>
    <p:sldId id="312" r:id="rId40"/>
    <p:sldId id="313" r:id="rId41"/>
    <p:sldId id="314" r:id="rId42"/>
    <p:sldId id="329" r:id="rId43"/>
    <p:sldId id="330" r:id="rId44"/>
    <p:sldId id="323" r:id="rId45"/>
    <p:sldId id="324" r:id="rId46"/>
    <p:sldId id="315" r:id="rId47"/>
    <p:sldId id="316" r:id="rId48"/>
    <p:sldId id="317" r:id="rId49"/>
    <p:sldId id="318" r:id="rId50"/>
    <p:sldId id="319" r:id="rId51"/>
    <p:sldId id="320" r:id="rId52"/>
    <p:sldId id="331" r:id="rId53"/>
    <p:sldId id="332" r:id="rId54"/>
    <p:sldId id="333" r:id="rId55"/>
    <p:sldId id="321" r:id="rId56"/>
    <p:sldId id="322" r:id="rId57"/>
    <p:sldId id="325" r:id="rId58"/>
    <p:sldId id="326" r:id="rId59"/>
    <p:sldId id="327" r:id="rId60"/>
    <p:sldId id="328" r:id="rId61"/>
    <p:sldId id="345" r:id="rId62"/>
    <p:sldId id="344" r:id="rId63"/>
    <p:sldId id="346" r:id="rId64"/>
    <p:sldId id="347" r:id="rId65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E2BDC8D-A983-40BD-BBBE-C3A65A0FB2BE}">
          <p14:sldIdLst>
            <p14:sldId id="256"/>
            <p14:sldId id="337"/>
            <p14:sldId id="338"/>
            <p14:sldId id="287"/>
            <p14:sldId id="288"/>
            <p14:sldId id="339"/>
            <p14:sldId id="340"/>
            <p14:sldId id="289"/>
            <p14:sldId id="290"/>
            <p14:sldId id="341"/>
            <p14:sldId id="342"/>
            <p14:sldId id="343"/>
            <p14:sldId id="291"/>
            <p14:sldId id="292"/>
            <p14:sldId id="293"/>
            <p14:sldId id="294"/>
            <p14:sldId id="283"/>
            <p14:sldId id="282"/>
            <p14:sldId id="284"/>
            <p14:sldId id="285"/>
            <p14:sldId id="286"/>
            <p14:sldId id="295"/>
            <p14:sldId id="296"/>
            <p14:sldId id="297"/>
            <p14:sldId id="298"/>
            <p14:sldId id="299"/>
            <p14:sldId id="300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34"/>
            <p14:sldId id="335"/>
            <p14:sldId id="311"/>
            <p14:sldId id="312"/>
            <p14:sldId id="313"/>
            <p14:sldId id="314"/>
            <p14:sldId id="329"/>
            <p14:sldId id="330"/>
            <p14:sldId id="323"/>
            <p14:sldId id="324"/>
            <p14:sldId id="315"/>
            <p14:sldId id="316"/>
            <p14:sldId id="317"/>
            <p14:sldId id="318"/>
            <p14:sldId id="319"/>
            <p14:sldId id="320"/>
            <p14:sldId id="331"/>
            <p14:sldId id="332"/>
            <p14:sldId id="333"/>
            <p14:sldId id="321"/>
            <p14:sldId id="322"/>
            <p14:sldId id="325"/>
            <p14:sldId id="326"/>
            <p14:sldId id="327"/>
            <p14:sldId id="328"/>
            <p14:sldId id="345"/>
            <p14:sldId id="344"/>
            <p14:sldId id="346"/>
            <p14:sldId id="34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296" y="11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00AD8EE-370E-4FC1-B524-9937DF440C07}" type="datetimeFigureOut">
              <a:rPr lang="en-CA" smtClean="0"/>
              <a:t>2019-08-27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8395625-E752-487B-BF7E-948F60235DA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597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C5DF7-99D1-462A-A115-401144846B1F}" type="datetime1">
              <a:rPr lang="en-CA" smtClean="0"/>
              <a:t>2019-08-27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7560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BE51D-6BF2-4493-B121-1D1ABD088316}" type="datetime1">
              <a:rPr lang="en-CA" smtClean="0"/>
              <a:t>2019-08-27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9912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C9B16-5D72-4048-A56D-33CC63DE0251}" type="datetime1">
              <a:rPr lang="en-CA" smtClean="0"/>
              <a:t>2019-08-27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9740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00A3-F3C8-4F27-BF8F-9FC0CBEDF161}" type="datetime1">
              <a:rPr lang="en-CA" smtClean="0"/>
              <a:t>2019-08-27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7922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AD785-506D-4BFB-8B72-738F2EF0EC91}" type="datetime1">
              <a:rPr lang="en-CA" smtClean="0"/>
              <a:t>2019-08-27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614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3F6BB-D6E0-4949-88B4-488974F24FCB}" type="datetime1">
              <a:rPr lang="en-CA" smtClean="0"/>
              <a:t>2019-08-27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5097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4944-EFDF-412C-8203-CB697F87ECFA}" type="datetime1">
              <a:rPr lang="en-CA" smtClean="0"/>
              <a:t>2019-08-27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4036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F958E-6112-44D5-ACCA-C80F09A59420}" type="datetime1">
              <a:rPr lang="en-CA" smtClean="0"/>
              <a:t>2019-08-27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9795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774B9-14E9-4A8C-ABEC-4F8FB224ABF4}" type="datetime1">
              <a:rPr lang="en-CA" smtClean="0"/>
              <a:t>2019-08-27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4024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E81C-8319-4C9D-BDC3-02CC03157F5C}" type="datetime1">
              <a:rPr lang="en-CA" smtClean="0"/>
              <a:t>2019-08-27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1935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0844-11AF-499F-A507-21034F6ABE6A}" type="datetime1">
              <a:rPr lang="en-CA" smtClean="0"/>
              <a:t>2019-08-27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1107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496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095769"/>
            <a:ext cx="7886700" cy="508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8CECE-CBF5-4CE3-A3DF-9CE71E8F99CE}" type="datetime1">
              <a:rPr lang="en-CA" smtClean="0"/>
              <a:t>2019-08-27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9045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q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hyperlink" Target="https://www.humatics.com/products/back-to-school-offer-for-scholar-ranging-localization/?utm_campaign=Back-to-School%20Scholar%202019&amp;utm_source=hs_email&amp;utm_medium=email&amp;utm_content=75408280&amp;_hsenc=p2ANqtz-_ID8gOsXWcgV-w4hNzPm9e4yg9LwQLtITVdN2sSq3GY0Sa9vbIQT2Um3DKEdxP1cPF_3WyKBL5s3fKo54qgHd0RC7W-w&amp;_hsmi=75408757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F63E1-424C-4D04-ABC8-EED9627EC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235200"/>
            <a:ext cx="7772400" cy="1193800"/>
          </a:xfrm>
        </p:spPr>
        <p:txBody>
          <a:bodyPr anchor="ctr">
            <a:normAutofit/>
          </a:bodyPr>
          <a:lstStyle/>
          <a:p>
            <a:r>
              <a:rPr lang="en-CA" b="1" dirty="0"/>
              <a:t>Item List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F18F0-8D89-4E9D-9980-8F8852786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88AAAD-B49D-438B-9408-43AE9C5EFE54}"/>
              </a:ext>
            </a:extLst>
          </p:cNvPr>
          <p:cNvSpPr txBox="1"/>
          <p:nvPr/>
        </p:nvSpPr>
        <p:spPr>
          <a:xfrm>
            <a:off x="1940394" y="3635544"/>
            <a:ext cx="52632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Jungwon, Zahra, </a:t>
            </a:r>
            <a:r>
              <a:rPr lang="en-CA" sz="2400" dirty="0" err="1">
                <a:latin typeface="Arial" panose="020B0604020202020204" pitchFamily="34" charset="0"/>
                <a:cs typeface="Arial" panose="020B0604020202020204" pitchFamily="34" charset="0"/>
              </a:rPr>
              <a:t>Kunwoo</a:t>
            </a:r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Prof. </a:t>
            </a:r>
            <a:r>
              <a:rPr lang="en-CA" sz="2400" dirty="0" err="1">
                <a:latin typeface="Arial" panose="020B0604020202020204" pitchFamily="34" charset="0"/>
                <a:cs typeface="Arial" panose="020B0604020202020204" pitchFamily="34" charset="0"/>
              </a:rPr>
              <a:t>Gunho</a:t>
            </a: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 Sohn's Lab</a:t>
            </a:r>
          </a:p>
          <a:p>
            <a:pPr algn="ctr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York University</a:t>
            </a:r>
          </a:p>
          <a:p>
            <a:pPr algn="ctr"/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August 27 2019</a:t>
            </a:r>
          </a:p>
        </p:txBody>
      </p:sp>
    </p:spTree>
    <p:extLst>
      <p:ext uri="{BB962C8B-B14F-4D97-AF65-F5344CB8AC3E}">
        <p14:creationId xmlns:p14="http://schemas.microsoft.com/office/powerpoint/2010/main" val="100254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M100 Set (2/4)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10</a:t>
            </a:fld>
            <a:endParaRPr lang="en-CA"/>
          </a:p>
        </p:txBody>
      </p:sp>
      <p:pic>
        <p:nvPicPr>
          <p:cNvPr id="8" name="Picture 7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23921F59-E21C-4892-8517-85BF40661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765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M100 Set (3/4)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11</a:t>
            </a:fld>
            <a:endParaRPr lang="en-CA"/>
          </a:p>
        </p:txBody>
      </p:sp>
      <p:pic>
        <p:nvPicPr>
          <p:cNvPr id="6" name="Picture 5" descr="A picture containing indoor, items&#10;&#10;Description automatically generated">
            <a:extLst>
              <a:ext uri="{FF2B5EF4-FFF2-40B4-BE49-F238E27FC236}">
                <a16:creationId xmlns:a16="http://schemas.microsoft.com/office/drawing/2014/main" id="{7911538F-244C-4948-9430-A91C715DE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92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M100 Set (4/4)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12</a:t>
            </a:fld>
            <a:endParaRPr lang="en-CA"/>
          </a:p>
        </p:txBody>
      </p:sp>
      <p:pic>
        <p:nvPicPr>
          <p:cNvPr id="6" name="Picture 5" descr="A picture containing floor, indoor, wall, small&#10;&#10;Description automatically generated">
            <a:extLst>
              <a:ext uri="{FF2B5EF4-FFF2-40B4-BE49-F238E27FC236}">
                <a16:creationId xmlns:a16="http://schemas.microsoft.com/office/drawing/2014/main" id="{B0E2C15D-3624-4BA3-B589-EAEF1AC40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55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13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551366" y="2921169"/>
            <a:ext cx="60412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DJI Mavic Air Set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0430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Mavic Air Set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198866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15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02883" y="2921169"/>
            <a:ext cx="85382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TimeDomain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UWB P440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D69184CE-D53A-4E79-B068-CA5046B51745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2536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TimeDomain</a:t>
            </a:r>
            <a:r>
              <a:rPr lang="en-CA" dirty="0"/>
              <a:t> UWB P440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16</a:t>
            </a:fld>
            <a:endParaRPr lang="en-CA"/>
          </a:p>
        </p:txBody>
      </p:sp>
      <p:pic>
        <p:nvPicPr>
          <p:cNvPr id="6" name="Picture 5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A281CAEC-CC50-47C2-A519-A84CBD92B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66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17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705143" y="2921169"/>
            <a:ext cx="37337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GeoSLAM</a:t>
            </a:r>
            <a:endParaRPr lang="en-CA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F1799ADF-100C-4F36-A27A-5FDF39F7A140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6068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(1/4)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18</a:t>
            </a:fld>
            <a:endParaRPr lang="en-CA"/>
          </a:p>
        </p:txBody>
      </p:sp>
      <p:pic>
        <p:nvPicPr>
          <p:cNvPr id="5" name="Picture 4" descr="A close up of a box&#10;&#10;Description automatically generated">
            <a:extLst>
              <a:ext uri="{FF2B5EF4-FFF2-40B4-BE49-F238E27FC236}">
                <a16:creationId xmlns:a16="http://schemas.microsoft.com/office/drawing/2014/main" id="{A5449FB1-37C2-44A3-8C4E-B998E966E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01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(2/4)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19</a:t>
            </a:fld>
            <a:endParaRPr lang="en-CA"/>
          </a:p>
        </p:txBody>
      </p:sp>
      <p:pic>
        <p:nvPicPr>
          <p:cNvPr id="6" name="Picture 5" descr="A bag of luggage&#10;&#10;Description automatically generated">
            <a:extLst>
              <a:ext uri="{FF2B5EF4-FFF2-40B4-BE49-F238E27FC236}">
                <a16:creationId xmlns:a16="http://schemas.microsoft.com/office/drawing/2014/main" id="{E9BC3627-3F48-42F1-AC10-79FD86BEC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17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4BDF7-CB46-4232-9EE8-37EA1FAFF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Item List </a:t>
            </a:r>
            <a:r>
              <a:rPr lang="en-CA" baseline="30000" dirty="0"/>
              <a:t>(1/2)</a:t>
            </a:r>
            <a:r>
              <a:rPr lang="en-CA" dirty="0"/>
              <a:t> (July 2 2019)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0294CD-10B0-4AE2-A4DE-4CADEB6D7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</a:t>
            </a:fld>
            <a:endParaRPr lang="en-CA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91C8D8-B2A9-4EEC-8DFD-588067E4DE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303499"/>
              </p:ext>
            </p:extLst>
          </p:nvPr>
        </p:nvGraphicFramePr>
        <p:xfrm>
          <a:off x="628650" y="1392091"/>
          <a:ext cx="7785099" cy="4409098"/>
        </p:xfrm>
        <a:graphic>
          <a:graphicData uri="http://schemas.openxmlformats.org/drawingml/2006/table">
            <a:tbl>
              <a:tblPr firstRow="1">
                <a:tableStyleId>{6E25E649-3F16-4E02-A733-19D2CDBF48F0}</a:tableStyleId>
              </a:tblPr>
              <a:tblGrid>
                <a:gridCol w="758992">
                  <a:extLst>
                    <a:ext uri="{9D8B030D-6E8A-4147-A177-3AD203B41FA5}">
                      <a16:colId xmlns:a16="http://schemas.microsoft.com/office/drawing/2014/main" val="3064136246"/>
                    </a:ext>
                  </a:extLst>
                </a:gridCol>
                <a:gridCol w="1267326">
                  <a:extLst>
                    <a:ext uri="{9D8B030D-6E8A-4147-A177-3AD203B41FA5}">
                      <a16:colId xmlns:a16="http://schemas.microsoft.com/office/drawing/2014/main" val="4003781869"/>
                    </a:ext>
                  </a:extLst>
                </a:gridCol>
                <a:gridCol w="641685">
                  <a:extLst>
                    <a:ext uri="{9D8B030D-6E8A-4147-A177-3AD203B41FA5}">
                      <a16:colId xmlns:a16="http://schemas.microsoft.com/office/drawing/2014/main" val="2377739757"/>
                    </a:ext>
                  </a:extLst>
                </a:gridCol>
                <a:gridCol w="2792766">
                  <a:extLst>
                    <a:ext uri="{9D8B030D-6E8A-4147-A177-3AD203B41FA5}">
                      <a16:colId xmlns:a16="http://schemas.microsoft.com/office/drawing/2014/main" val="594644727"/>
                    </a:ext>
                  </a:extLst>
                </a:gridCol>
                <a:gridCol w="1162165">
                  <a:extLst>
                    <a:ext uri="{9D8B030D-6E8A-4147-A177-3AD203B41FA5}">
                      <a16:colId xmlns:a16="http://schemas.microsoft.com/office/drawing/2014/main" val="4155002373"/>
                    </a:ext>
                  </a:extLst>
                </a:gridCol>
                <a:gridCol w="1162165">
                  <a:extLst>
                    <a:ext uri="{9D8B030D-6E8A-4147-A177-3AD203B41FA5}">
                      <a16:colId xmlns:a16="http://schemas.microsoft.com/office/drawing/2014/main" val="1343756723"/>
                    </a:ext>
                  </a:extLst>
                </a:gridCol>
              </a:tblGrid>
              <a:tr h="216328"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Item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Components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Delivery State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Testing State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094286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DJI M600 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M600 body / 1 RC  / Batteries / RTK-GPS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Partially 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125773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Gimbal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Ronin-MX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Ronin-MX Gimbal / 1 RC  / Batteries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836039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DJI M100 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M100 body / RC / </a:t>
                      </a:r>
                      <a:r>
                        <a:rPr lang="en-CA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Propellars</a:t>
                      </a: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/ Batteries / A3 FC / Lightbridge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Partially 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3086235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DJI Mavic Air 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61058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IMU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Spatial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bg1">
                            <a:lumMod val="6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692655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UWB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TimeDomain</a:t>
                      </a:r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 UWB modules / 5 Batteries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175009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UWB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Pozyx</a:t>
                      </a:r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bg1">
                            <a:lumMod val="6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051439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GeoSLAM</a:t>
                      </a:r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Scanner / Data logger / Dongle USB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663829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Velodyne</a:t>
                      </a:r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Puck LITE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0223924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Velodyne</a:t>
                      </a:r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Puck Hi-Res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4639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Velodyne</a:t>
                      </a:r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HDL-32E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224857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Sony A7III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  <a:endParaRPr lang="en-CA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37824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FLIR Duo 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delivered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145234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ZED stereo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3330262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RealSense Depth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4963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Intel NUC1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02452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Intel NUC2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2703052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NVIDIA TX2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609555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Movidius</a:t>
                      </a:r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7566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9855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(3/4)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20</a:t>
            </a:fld>
            <a:endParaRPr lang="en-CA"/>
          </a:p>
        </p:txBody>
      </p:sp>
      <p:pic>
        <p:nvPicPr>
          <p:cNvPr id="6" name="Picture 5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11A56439-D00C-4D6F-8CE1-F880F20B0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566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(4/4)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21</a:t>
            </a:fld>
            <a:endParaRPr lang="en-CA"/>
          </a:p>
        </p:txBody>
      </p:sp>
      <p:pic>
        <p:nvPicPr>
          <p:cNvPr id="6" name="Picture 5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CD5490EE-F535-4BBC-8167-6D23AB121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110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22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015963" y="2921169"/>
            <a:ext cx="71120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Velodyne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Puck LITE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14458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Velodyne</a:t>
            </a:r>
            <a:r>
              <a:rPr lang="en-CA" dirty="0"/>
              <a:t> Puck LITE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23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7665874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651279" y="2921169"/>
            <a:ext cx="78414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Velodyne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Puck Hi-Res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28794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Velodyne</a:t>
            </a:r>
            <a:r>
              <a:rPr lang="en-CA" dirty="0"/>
              <a:t> Puck Hi-Res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25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39505817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206720" y="2921169"/>
            <a:ext cx="67305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Velodyne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HDL-32E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65523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Velodyne</a:t>
            </a:r>
            <a:r>
              <a:rPr lang="en-CA" dirty="0"/>
              <a:t> HDL-32E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27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8067384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736655" y="2921169"/>
            <a:ext cx="76706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Intel RealSense D435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F46BF8-1C08-43C9-9F63-9CC5930F0D4B}"/>
              </a:ext>
            </a:extLst>
          </p:cNvPr>
          <p:cNvSpPr txBox="1"/>
          <p:nvPr/>
        </p:nvSpPr>
        <p:spPr>
          <a:xfrm>
            <a:off x="2678565" y="4381500"/>
            <a:ext cx="3786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It was borrowed from Prof. </a:t>
            </a:r>
            <a:r>
              <a:rPr lang="en-CA" dirty="0" err="1"/>
              <a:t>Mozhdeh</a:t>
            </a:r>
            <a:r>
              <a:rPr lang="en-CA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81200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Intel RealSense D435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29</a:t>
            </a:fld>
            <a:endParaRPr lang="en-CA"/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A88156B0-B9C5-4F01-BDF3-9FF7D3BC7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345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69F5E-1EED-456A-AB8A-1D46A1A2F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Item List </a:t>
            </a:r>
            <a:r>
              <a:rPr lang="en-CA" baseline="30000" dirty="0"/>
              <a:t>(2/2)</a:t>
            </a:r>
            <a:r>
              <a:rPr lang="en-CA" dirty="0"/>
              <a:t> (July 2 2019)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DF6BD-80C9-4B38-B75D-D361124A6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</a:t>
            </a:fld>
            <a:endParaRPr lang="en-CA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E67361-F846-46BB-9C08-EEE7569395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840316"/>
              </p:ext>
            </p:extLst>
          </p:nvPr>
        </p:nvGraphicFramePr>
        <p:xfrm>
          <a:off x="628650" y="1487311"/>
          <a:ext cx="7785099" cy="2359378"/>
        </p:xfrm>
        <a:graphic>
          <a:graphicData uri="http://schemas.openxmlformats.org/drawingml/2006/table">
            <a:tbl>
              <a:tblPr firstRow="1">
                <a:tableStyleId>{6E25E649-3F16-4E02-A733-19D2CDBF48F0}</a:tableStyleId>
              </a:tblPr>
              <a:tblGrid>
                <a:gridCol w="815139">
                  <a:extLst>
                    <a:ext uri="{9D8B030D-6E8A-4147-A177-3AD203B41FA5}">
                      <a16:colId xmlns:a16="http://schemas.microsoft.com/office/drawing/2014/main" val="3064136246"/>
                    </a:ext>
                  </a:extLst>
                </a:gridCol>
                <a:gridCol w="1058779">
                  <a:extLst>
                    <a:ext uri="{9D8B030D-6E8A-4147-A177-3AD203B41FA5}">
                      <a16:colId xmlns:a16="http://schemas.microsoft.com/office/drawing/2014/main" val="4003781869"/>
                    </a:ext>
                  </a:extLst>
                </a:gridCol>
                <a:gridCol w="745958">
                  <a:extLst>
                    <a:ext uri="{9D8B030D-6E8A-4147-A177-3AD203B41FA5}">
                      <a16:colId xmlns:a16="http://schemas.microsoft.com/office/drawing/2014/main" val="123733597"/>
                    </a:ext>
                  </a:extLst>
                </a:gridCol>
                <a:gridCol w="2840893">
                  <a:extLst>
                    <a:ext uri="{9D8B030D-6E8A-4147-A177-3AD203B41FA5}">
                      <a16:colId xmlns:a16="http://schemas.microsoft.com/office/drawing/2014/main" val="594644727"/>
                    </a:ext>
                  </a:extLst>
                </a:gridCol>
                <a:gridCol w="1162165">
                  <a:extLst>
                    <a:ext uri="{9D8B030D-6E8A-4147-A177-3AD203B41FA5}">
                      <a16:colId xmlns:a16="http://schemas.microsoft.com/office/drawing/2014/main" val="4155002373"/>
                    </a:ext>
                  </a:extLst>
                </a:gridCol>
                <a:gridCol w="1162165">
                  <a:extLst>
                    <a:ext uri="{9D8B030D-6E8A-4147-A177-3AD203B41FA5}">
                      <a16:colId xmlns:a16="http://schemas.microsoft.com/office/drawing/2014/main" val="1343756723"/>
                    </a:ext>
                  </a:extLst>
                </a:gridCol>
              </a:tblGrid>
              <a:tr h="216328"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Item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Components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Delivery State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Testing State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094286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Sub-device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Wifi</a:t>
                      </a:r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router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2158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Sub-device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Laser 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191803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Sub-device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Label maker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8664526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Mini Prism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7487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Large1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67400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Large2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821254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Payload silver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308366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Tripod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277992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Chair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701953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2132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1523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30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597742" y="2921169"/>
            <a:ext cx="39485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Intel NUC1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82722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Intel NUC1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31</a:t>
            </a:fld>
            <a:endParaRPr lang="en-CA"/>
          </a:p>
        </p:txBody>
      </p:sp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7BBB87BA-2BAE-4FDC-A50B-FE3BD085D1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1688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32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597742" y="2921169"/>
            <a:ext cx="39485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Intel NUC2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66325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Intel NUC2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33</a:t>
            </a:fld>
            <a:endParaRPr lang="en-CA"/>
          </a:p>
        </p:txBody>
      </p:sp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04EDF20C-19CA-49C7-9742-EC077335B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98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173602" y="2921169"/>
            <a:ext cx="67967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NVIDIA Jetson TX2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74936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NVIDIA Jetson TX2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35</a:t>
            </a:fld>
            <a:endParaRPr lang="en-CA"/>
          </a:p>
        </p:txBody>
      </p:sp>
      <p:pic>
        <p:nvPicPr>
          <p:cNvPr id="6" name="Picture 5" descr="A close up of a device&#10;&#10;Description automatically generated">
            <a:extLst>
              <a:ext uri="{FF2B5EF4-FFF2-40B4-BE49-F238E27FC236}">
                <a16:creationId xmlns:a16="http://schemas.microsoft.com/office/drawing/2014/main" id="{D4B9CF1C-8A35-4A92-9278-A5F130A7A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3644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542692" y="2921169"/>
            <a:ext cx="80586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dirty="0" err="1">
                <a:latin typeface="Arial" panose="020B0604020202020204" pitchFamily="34" charset="0"/>
                <a:cs typeface="Arial" panose="020B0604020202020204" pitchFamily="34" charset="0"/>
              </a:rPr>
              <a:t>Movidius</a:t>
            </a:r>
            <a:r>
              <a:rPr lang="en-CA" sz="4400" dirty="0">
                <a:latin typeface="Arial" panose="020B0604020202020204" pitchFamily="34" charset="0"/>
                <a:cs typeface="Arial" panose="020B0604020202020204" pitchFamily="34" charset="0"/>
              </a:rPr>
              <a:t> Neural Compute Stick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73166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Movidius</a:t>
            </a:r>
            <a:r>
              <a:rPr lang="en-CA" dirty="0"/>
              <a:t> Neural Compute Stick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37</a:t>
            </a:fld>
            <a:endParaRPr lang="en-CA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E0CD202C-02F7-482C-9D3E-E4A7A93E2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6324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576903" y="2921169"/>
            <a:ext cx="39901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Router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97320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Wifi</a:t>
            </a:r>
            <a:r>
              <a:rPr lang="en-CA" dirty="0"/>
              <a:t> Router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39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DA24A6-DD98-4C48-B6C7-0E58D4D80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235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149702" y="2921169"/>
            <a:ext cx="48445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DJI M600 Set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5253F593-362B-4AFC-999C-67CB0207AED3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45296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40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81215" y="2921169"/>
            <a:ext cx="87815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Laser Distance Measurer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18726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Laser Distance Measurer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41</a:t>
            </a:fld>
            <a:endParaRPr lang="en-CA"/>
          </a:p>
        </p:txBody>
      </p:sp>
      <p:pic>
        <p:nvPicPr>
          <p:cNvPr id="5" name="Picture 4" descr="A close up of a cell phone&#10;&#10;Description automatically generated">
            <a:extLst>
              <a:ext uri="{FF2B5EF4-FFF2-40B4-BE49-F238E27FC236}">
                <a16:creationId xmlns:a16="http://schemas.microsoft.com/office/drawing/2014/main" id="{59554C59-4AE3-438F-945B-48415E248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675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42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362100" y="2921169"/>
            <a:ext cx="44198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Label Maker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48367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Label Maker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43</a:t>
            </a:fld>
            <a:endParaRPr lang="en-CA"/>
          </a:p>
        </p:txBody>
      </p:sp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3D0A3752-0CFC-4D9C-82E8-655A31962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5691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683502" y="2921169"/>
            <a:ext cx="37769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Mini Prism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81575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Mini Prism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45</a:t>
            </a:fld>
            <a:endParaRPr lang="en-CA"/>
          </a:p>
        </p:txBody>
      </p:sp>
      <p:pic>
        <p:nvPicPr>
          <p:cNvPr id="6" name="Picture 5" descr="A close up of a device&#10;&#10;Description automatically generated">
            <a:extLst>
              <a:ext uri="{FF2B5EF4-FFF2-40B4-BE49-F238E27FC236}">
                <a16:creationId xmlns:a16="http://schemas.microsoft.com/office/drawing/2014/main" id="{088FED6E-0A46-482B-948A-4211B5A59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8647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956541" y="2921169"/>
            <a:ext cx="52309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Battery Large1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47107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Large1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47</a:t>
            </a:fld>
            <a:endParaRPr lang="en-CA"/>
          </a:p>
        </p:txBody>
      </p:sp>
      <p:pic>
        <p:nvPicPr>
          <p:cNvPr id="5" name="Picture 4" descr="A picture containing indoor, floor, wall&#10;&#10;Description automatically generated">
            <a:extLst>
              <a:ext uri="{FF2B5EF4-FFF2-40B4-BE49-F238E27FC236}">
                <a16:creationId xmlns:a16="http://schemas.microsoft.com/office/drawing/2014/main" id="{7D445948-E08E-4B1A-B7B2-E7F73BFCE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0073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956541" y="2921169"/>
            <a:ext cx="52309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Battery Large2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960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Large2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49</a:t>
            </a:fld>
            <a:endParaRPr lang="en-CA"/>
          </a:p>
        </p:txBody>
      </p:sp>
      <p:pic>
        <p:nvPicPr>
          <p:cNvPr id="5" name="Picture 4" descr="A picture containing sitting, floor&#10;&#10;Description automatically generated">
            <a:extLst>
              <a:ext uri="{FF2B5EF4-FFF2-40B4-BE49-F238E27FC236}">
                <a16:creationId xmlns:a16="http://schemas.microsoft.com/office/drawing/2014/main" id="{E8803E45-E3CC-4568-B2A5-60B820789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574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M600 Set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</a:t>
            </a:fld>
            <a:endParaRPr lang="en-CA"/>
          </a:p>
        </p:txBody>
      </p:sp>
      <p:pic>
        <p:nvPicPr>
          <p:cNvPr id="6" name="Picture 5" descr="A picture containing floor, indoor, wall, table&#10;&#10;Description automatically generated">
            <a:extLst>
              <a:ext uri="{FF2B5EF4-FFF2-40B4-BE49-F238E27FC236}">
                <a16:creationId xmlns:a16="http://schemas.microsoft.com/office/drawing/2014/main" id="{82D167D8-C067-4382-AA7F-138DC7178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80F2EB-C6B5-4104-834A-34C3CDC26A23}"/>
              </a:ext>
            </a:extLst>
          </p:cNvPr>
          <p:cNvSpPr txBox="1"/>
          <p:nvPr/>
        </p:nvSpPr>
        <p:spPr>
          <a:xfrm>
            <a:off x="0" y="6119336"/>
            <a:ext cx="87344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*We had total six TB47S batteries, and one TB47S battery is not included in the picture.</a:t>
            </a:r>
          </a:p>
          <a:p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*RTK-GPS is not included in the picture.</a:t>
            </a:r>
          </a:p>
          <a:p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*DJI battery charger (placed at the right-bottom of this picture) is one of total three chargers for DJI M100.</a:t>
            </a:r>
          </a:p>
        </p:txBody>
      </p:sp>
    </p:spTree>
    <p:extLst>
      <p:ext uri="{BB962C8B-B14F-4D97-AF65-F5344CB8AC3E}">
        <p14:creationId xmlns:p14="http://schemas.microsoft.com/office/powerpoint/2010/main" val="29859746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50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694977" y="2921169"/>
            <a:ext cx="77540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Battery Payload Silver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37343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Payload Silver (1/4)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51</a:t>
            </a:fld>
            <a:endParaRPr lang="en-CA"/>
          </a:p>
        </p:txBody>
      </p:sp>
      <p:pic>
        <p:nvPicPr>
          <p:cNvPr id="7" name="Picture 6" descr="A picture containing indoor, wall, table&#10;&#10;Description automatically generated">
            <a:extLst>
              <a:ext uri="{FF2B5EF4-FFF2-40B4-BE49-F238E27FC236}">
                <a16:creationId xmlns:a16="http://schemas.microsoft.com/office/drawing/2014/main" id="{634CCE26-F807-45A5-B437-B3E734D47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1565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Payload Silver (2/4)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52</a:t>
            </a:fld>
            <a:endParaRPr lang="en-CA"/>
          </a:p>
        </p:txBody>
      </p:sp>
      <p:pic>
        <p:nvPicPr>
          <p:cNvPr id="5" name="Picture 4" descr="A picture containing refrigerator, indoor&#10;&#10;Description automatically generated">
            <a:extLst>
              <a:ext uri="{FF2B5EF4-FFF2-40B4-BE49-F238E27FC236}">
                <a16:creationId xmlns:a16="http://schemas.microsoft.com/office/drawing/2014/main" id="{45394631-000C-455D-ACDD-5DD4A820F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4389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Payload Silver (3/4)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53</a:t>
            </a:fld>
            <a:endParaRPr lang="en-CA"/>
          </a:p>
        </p:txBody>
      </p:sp>
      <p:pic>
        <p:nvPicPr>
          <p:cNvPr id="5" name="Picture 4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3125364F-9492-4C86-A543-B7FB586CA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5864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Payload Silver (4/4)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54</a:t>
            </a:fld>
            <a:endParaRPr lang="en-CA"/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4D4B3906-B69F-4C0B-9E52-0B69460E7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2728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55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403091" y="2921169"/>
            <a:ext cx="23378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Tripod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548578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Tripod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56</a:t>
            </a:fld>
            <a:endParaRPr lang="en-CA"/>
          </a:p>
        </p:txBody>
      </p:sp>
      <p:pic>
        <p:nvPicPr>
          <p:cNvPr id="6" name="Picture 5" descr="A tripod in a room&#10;&#10;Description automatically generated">
            <a:extLst>
              <a:ext uri="{FF2B5EF4-FFF2-40B4-BE49-F238E27FC236}">
                <a16:creationId xmlns:a16="http://schemas.microsoft.com/office/drawing/2014/main" id="{0F4F02D1-896A-4E62-9D3A-F9120800B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8113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57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367183" y="2921169"/>
            <a:ext cx="24096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Chairs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167551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Chairs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58</a:t>
            </a:fld>
            <a:endParaRPr lang="en-CA"/>
          </a:p>
        </p:txBody>
      </p:sp>
      <p:pic>
        <p:nvPicPr>
          <p:cNvPr id="6" name="Picture 5" descr="A chair that is sitting on a table&#10;&#10;Description automatically generated">
            <a:extLst>
              <a:ext uri="{FF2B5EF4-FFF2-40B4-BE49-F238E27FC236}">
                <a16:creationId xmlns:a16="http://schemas.microsoft.com/office/drawing/2014/main" id="{CA7236B3-5B8B-4B63-B861-AD23148CC5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90463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59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559704" y="2921169"/>
            <a:ext cx="20245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Table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561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75416" y="2921169"/>
            <a:ext cx="89931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DJI Ronin-MX Gimbal Set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5253F593-362B-4AFC-999C-67CB0207AED3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729082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Table </a:t>
            </a:r>
            <a:r>
              <a:rPr lang="en-CA"/>
              <a:t>(1/1)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60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06AE1-14D9-403D-8A33-578D7EB95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68228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61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924227" y="2921169"/>
            <a:ext cx="12955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en-CA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86346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5D55C-2D0C-4D93-89FD-D1EA18EC6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Purchased at Aug 26 2019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EA22D-E2B4-49A5-A356-F3530D25C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 Purchased at Henry's</a:t>
            </a:r>
          </a:p>
          <a:p>
            <a:pPr lvl="1"/>
            <a:r>
              <a:rPr lang="en-CA" dirty="0"/>
              <a:t> 1 GoPro7</a:t>
            </a:r>
          </a:p>
          <a:p>
            <a:pPr lvl="1"/>
            <a:r>
              <a:rPr lang="en-CA" dirty="0"/>
              <a:t> 1 Warranty for GoPro7</a:t>
            </a:r>
          </a:p>
          <a:p>
            <a:pPr lvl="1"/>
            <a:r>
              <a:rPr lang="en-CA" dirty="0"/>
              <a:t> 2 64GB SD card</a:t>
            </a:r>
          </a:p>
          <a:p>
            <a:endParaRPr lang="en-CA" dirty="0"/>
          </a:p>
          <a:p>
            <a:r>
              <a:rPr lang="en-CA" dirty="0"/>
              <a:t> Purchased at Canadian Tire</a:t>
            </a:r>
          </a:p>
          <a:p>
            <a:pPr lvl="1"/>
            <a:r>
              <a:rPr lang="en-CA" dirty="0"/>
              <a:t> 1 electricity generator</a:t>
            </a:r>
          </a:p>
          <a:p>
            <a:pPr lvl="1"/>
            <a:r>
              <a:rPr lang="en-CA" dirty="0"/>
              <a:t> 1 motor oil</a:t>
            </a:r>
          </a:p>
          <a:p>
            <a:pPr lvl="1"/>
            <a:r>
              <a:rPr lang="en-CA" dirty="0"/>
              <a:t> 1 cart</a:t>
            </a:r>
          </a:p>
          <a:p>
            <a:pPr lvl="1"/>
            <a:r>
              <a:rPr lang="en-CA" dirty="0"/>
              <a:t> 3 small tools</a:t>
            </a:r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1DEEA2-A656-43CB-9153-937B9385C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62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348195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7C397-9F82-4A29-B4AF-36A06437A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 be Purchased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676BA-5849-4F6A-B90F-B13A6DD98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 DJI M600 Batteries</a:t>
            </a:r>
          </a:p>
          <a:p>
            <a:pPr lvl="1"/>
            <a:r>
              <a:rPr lang="en-CA" dirty="0"/>
              <a:t>106 - 7777 Weston Rd, Vaughan, ON L4L 0G9</a:t>
            </a:r>
          </a:p>
          <a:p>
            <a:pPr lvl="1"/>
            <a:r>
              <a:rPr lang="en-CA" dirty="0"/>
              <a:t>Hours: Closes 6 p.m.	</a:t>
            </a:r>
          </a:p>
          <a:p>
            <a:pPr lvl="1"/>
            <a:r>
              <a:rPr lang="en-CA" dirty="0"/>
              <a:t>Phone: (905) 605-8030</a:t>
            </a:r>
          </a:p>
          <a:p>
            <a:pPr lvl="1"/>
            <a:endParaRPr lang="en-CA" dirty="0"/>
          </a:p>
          <a:p>
            <a:r>
              <a:rPr lang="en-CA" dirty="0"/>
              <a:t> Laptop</a:t>
            </a:r>
          </a:p>
          <a:p>
            <a:endParaRPr lang="en-CA" dirty="0"/>
          </a:p>
          <a:p>
            <a:r>
              <a:rPr lang="en-CA" dirty="0"/>
              <a:t> </a:t>
            </a:r>
            <a:r>
              <a:rPr lang="en-CA" dirty="0" err="1"/>
              <a:t>Humatics</a:t>
            </a:r>
            <a:r>
              <a:rPr lang="en-CA" dirty="0"/>
              <a:t> UWB</a:t>
            </a:r>
          </a:p>
          <a:p>
            <a:pPr lvl="1"/>
            <a:r>
              <a:rPr lang="en-CA" dirty="0"/>
              <a:t>~ Sept 20 2019 (See </a:t>
            </a:r>
            <a:r>
              <a:rPr lang="en-CA"/>
              <a:t>the next page)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DF30C-886D-43B1-9059-C5EE46F6B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220982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6C05E-48DD-4F4F-9D6C-607DCD22D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 </a:t>
            </a:r>
            <a:r>
              <a:rPr lang="en-CA" dirty="0" err="1"/>
              <a:t>Humatics</a:t>
            </a:r>
            <a:r>
              <a:rPr lang="en-CA" dirty="0"/>
              <a:t> UWB Offer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43A54B-AAC3-4022-ADC7-E6363970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64</a:t>
            </a:fld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58D1A3-F0C8-4AEB-AC61-BAA77A264232}"/>
              </a:ext>
            </a:extLst>
          </p:cNvPr>
          <p:cNvSpPr/>
          <p:nvPr/>
        </p:nvSpPr>
        <p:spPr>
          <a:xfrm>
            <a:off x="0" y="6185097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700" dirty="0">
                <a:hlinkClick r:id="rId2"/>
              </a:rPr>
              <a:t>https://www.humatics.com/products/back-to-school-offer-for-scholar-ranging-localization/?utm_campaign=Back-to-School%20Scholar%202019&amp;utm_source=hs_email&amp;utm_medium=email&amp;utm_content=75408280&amp;_hsenc=p2ANqtz-_ID8gOsXWcgV-w4hNzPm9e4yg9LwQLtITVdN2sSq3GY0Sa9vbIQT2Um3DKEdxP1cPF_3WyKBL5s3fKo54qgHd0RC7W-w&amp;_hsmi=75408757</a:t>
            </a:r>
            <a:endParaRPr lang="en-CA" sz="700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1BADF7-F4E3-4A28-B4BE-2FD3122B7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210" y="944622"/>
            <a:ext cx="5079581" cy="522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658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Ronin-MX Gimbal Set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7</a:t>
            </a:fld>
            <a:endParaRPr lang="en-CA"/>
          </a:p>
        </p:txBody>
      </p:sp>
      <p:pic>
        <p:nvPicPr>
          <p:cNvPr id="6" name="Picture 5" descr="A picture containing floor, indoor, wall&#10;&#10;Description automatically generated">
            <a:extLst>
              <a:ext uri="{FF2B5EF4-FFF2-40B4-BE49-F238E27FC236}">
                <a16:creationId xmlns:a16="http://schemas.microsoft.com/office/drawing/2014/main" id="{98E8E1F7-277C-4C86-A279-E52BBA937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986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149702" y="2921169"/>
            <a:ext cx="48445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DJI M100 Set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538C6E78-BBDD-4D17-9E88-0589502C024A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9036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M100 Set (1/4)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9</a:t>
            </a:fld>
            <a:endParaRPr lang="en-CA"/>
          </a:p>
        </p:txBody>
      </p:sp>
      <p:pic>
        <p:nvPicPr>
          <p:cNvPr id="6" name="Picture 5" descr="A picture containing floor, table, indoor&#10;&#10;Description automatically generated">
            <a:extLst>
              <a:ext uri="{FF2B5EF4-FFF2-40B4-BE49-F238E27FC236}">
                <a16:creationId xmlns:a16="http://schemas.microsoft.com/office/drawing/2014/main" id="{9A6C8324-705B-4D76-815F-D7BB5AE8E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846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546</TotalTime>
  <Words>744</Words>
  <Application>Microsoft Office PowerPoint</Application>
  <PresentationFormat>On-screen Show (4:3)</PresentationFormat>
  <Paragraphs>274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8" baseType="lpstr">
      <vt:lpstr>Arial</vt:lpstr>
      <vt:lpstr>Calibri</vt:lpstr>
      <vt:lpstr>Wingdings</vt:lpstr>
      <vt:lpstr>Office Theme</vt:lpstr>
      <vt:lpstr>Item List</vt:lpstr>
      <vt:lpstr>Item List (1/2) (July 2 2019)</vt:lpstr>
      <vt:lpstr>Item List (2/2) (July 2 2019)</vt:lpstr>
      <vt:lpstr>PowerPoint Presentation</vt:lpstr>
      <vt:lpstr>DJI M600 Set (1/1)</vt:lpstr>
      <vt:lpstr>PowerPoint Presentation</vt:lpstr>
      <vt:lpstr>DJI Ronin-MX Gimbal Set (1/1)</vt:lpstr>
      <vt:lpstr>PowerPoint Presentation</vt:lpstr>
      <vt:lpstr>DJI M100 Set (1/4)</vt:lpstr>
      <vt:lpstr>DJI M100 Set (2/4)</vt:lpstr>
      <vt:lpstr>DJI M100 Set (3/4)</vt:lpstr>
      <vt:lpstr>DJI M100 Set (4/4)</vt:lpstr>
      <vt:lpstr>PowerPoint Presentation</vt:lpstr>
      <vt:lpstr>DJI Mavic Air Set (1/)</vt:lpstr>
      <vt:lpstr>PowerPoint Presentation</vt:lpstr>
      <vt:lpstr>TimeDomain UWB P440 (1/1)</vt:lpstr>
      <vt:lpstr>PowerPoint Presentation</vt:lpstr>
      <vt:lpstr>GeoSLAM (1/4)</vt:lpstr>
      <vt:lpstr>GeoSLAM (2/4)</vt:lpstr>
      <vt:lpstr>GeoSLAM (3/4)</vt:lpstr>
      <vt:lpstr>GeoSLAM (4/4)</vt:lpstr>
      <vt:lpstr>PowerPoint Presentation</vt:lpstr>
      <vt:lpstr>Velodyne Puck LITE (1/)</vt:lpstr>
      <vt:lpstr>PowerPoint Presentation</vt:lpstr>
      <vt:lpstr>Velodyne Puck Hi-Res (1/)</vt:lpstr>
      <vt:lpstr>PowerPoint Presentation</vt:lpstr>
      <vt:lpstr>Velodyne HDL-32E (1/)</vt:lpstr>
      <vt:lpstr>PowerPoint Presentation</vt:lpstr>
      <vt:lpstr>Intel RealSense D435 (1/1)</vt:lpstr>
      <vt:lpstr>PowerPoint Presentation</vt:lpstr>
      <vt:lpstr>Intel NUC1 (1/1)</vt:lpstr>
      <vt:lpstr>PowerPoint Presentation</vt:lpstr>
      <vt:lpstr>Intel NUC2 (1/1)</vt:lpstr>
      <vt:lpstr>PowerPoint Presentation</vt:lpstr>
      <vt:lpstr>NVIDIA Jetson TX2 (1/1)</vt:lpstr>
      <vt:lpstr>PowerPoint Presentation</vt:lpstr>
      <vt:lpstr>Movidius Neural Compute Stick (1/1)</vt:lpstr>
      <vt:lpstr>PowerPoint Presentation</vt:lpstr>
      <vt:lpstr>Wifi Router (1/1)</vt:lpstr>
      <vt:lpstr>PowerPoint Presentation</vt:lpstr>
      <vt:lpstr>Laser Distance Measurer (1/1)</vt:lpstr>
      <vt:lpstr>PowerPoint Presentation</vt:lpstr>
      <vt:lpstr>Label Maker (1/1)</vt:lpstr>
      <vt:lpstr>PowerPoint Presentation</vt:lpstr>
      <vt:lpstr>Mini Prism (1/1)</vt:lpstr>
      <vt:lpstr>PowerPoint Presentation</vt:lpstr>
      <vt:lpstr>Battery Large1 (1/1)</vt:lpstr>
      <vt:lpstr>PowerPoint Presentation</vt:lpstr>
      <vt:lpstr>Battery Large2 (1/1)</vt:lpstr>
      <vt:lpstr>PowerPoint Presentation</vt:lpstr>
      <vt:lpstr>Battery Payload Silver (1/4)</vt:lpstr>
      <vt:lpstr>Battery Payload Silver (2/4)</vt:lpstr>
      <vt:lpstr>Battery Payload Silver (3/4)</vt:lpstr>
      <vt:lpstr>Battery Payload Silver (4/4)</vt:lpstr>
      <vt:lpstr>PowerPoint Presentation</vt:lpstr>
      <vt:lpstr>Tripod (1/1)</vt:lpstr>
      <vt:lpstr>PowerPoint Presentation</vt:lpstr>
      <vt:lpstr>Chairs (1/1)</vt:lpstr>
      <vt:lpstr>PowerPoint Presentation</vt:lpstr>
      <vt:lpstr>Table (1/1)</vt:lpstr>
      <vt:lpstr>PowerPoint Presentation</vt:lpstr>
      <vt:lpstr>Purchased at Aug 26 2019</vt:lpstr>
      <vt:lpstr>To be Purchased</vt:lpstr>
      <vt:lpstr> Humatics UWB Offer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Jungwon Kang</dc:creator>
  <cp:lastModifiedBy>Jungwon Kang</cp:lastModifiedBy>
  <cp:revision>647</cp:revision>
  <cp:lastPrinted>2019-04-30T18:33:25Z</cp:lastPrinted>
  <dcterms:created xsi:type="dcterms:W3CDTF">2019-01-07T19:30:24Z</dcterms:created>
  <dcterms:modified xsi:type="dcterms:W3CDTF">2019-08-27T16:56:45Z</dcterms:modified>
</cp:coreProperties>
</file>

<file path=docProps/thumbnail.jpeg>
</file>